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16"/>
  </p:notesMasterIdLst>
  <p:handoutMasterIdLst>
    <p:handoutMasterId r:id="rId17"/>
  </p:handoutMasterIdLst>
  <p:sldIdLst>
    <p:sldId id="404" r:id="rId2"/>
    <p:sldId id="405" r:id="rId3"/>
    <p:sldId id="406" r:id="rId4"/>
    <p:sldId id="407" r:id="rId5"/>
    <p:sldId id="411" r:id="rId6"/>
    <p:sldId id="412" r:id="rId7"/>
    <p:sldId id="413" r:id="rId8"/>
    <p:sldId id="414" r:id="rId9"/>
    <p:sldId id="415" r:id="rId10"/>
    <p:sldId id="416" r:id="rId11"/>
    <p:sldId id="417" r:id="rId12"/>
    <p:sldId id="418" r:id="rId13"/>
    <p:sldId id="419" r:id="rId14"/>
    <p:sldId id="420" r:id="rId15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937"/>
    <a:srgbClr val="F85826"/>
    <a:srgbClr val="FFFFCC"/>
    <a:srgbClr val="00FFFF"/>
    <a:srgbClr val="CCFF66"/>
    <a:srgbClr val="FF3300"/>
    <a:srgbClr val="FFD317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5700"/>
          </a:xfrm>
          <a:prstGeom prst="rect">
            <a:avLst/>
          </a:prstGeom>
        </p:spPr>
        <p:txBody>
          <a:bodyPr vert="horz" lIns="88514" tIns="44257" rIns="88514" bIns="44257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5700"/>
          </a:xfrm>
          <a:prstGeom prst="rect">
            <a:avLst/>
          </a:prstGeom>
        </p:spPr>
        <p:txBody>
          <a:bodyPr vert="horz" lIns="88514" tIns="44257" rIns="88514" bIns="44257" rtlCol="0"/>
          <a:lstStyle>
            <a:lvl1pPr algn="r">
              <a:defRPr sz="1200"/>
            </a:lvl1pPr>
          </a:lstStyle>
          <a:p>
            <a:pPr>
              <a:defRPr/>
            </a:pPr>
            <a:fld id="{79B2952F-179B-4905-B08F-DF0D5D074327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9360"/>
            <a:ext cx="2946400" cy="495700"/>
          </a:xfrm>
          <a:prstGeom prst="rect">
            <a:avLst/>
          </a:prstGeom>
        </p:spPr>
        <p:txBody>
          <a:bodyPr vert="horz" lIns="88514" tIns="44257" rIns="88514" bIns="44257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9360"/>
            <a:ext cx="2946400" cy="495700"/>
          </a:xfrm>
          <a:prstGeom prst="rect">
            <a:avLst/>
          </a:prstGeom>
        </p:spPr>
        <p:txBody>
          <a:bodyPr vert="horz" lIns="88514" tIns="44257" rIns="88514" bIns="44257" rtlCol="0" anchor="b"/>
          <a:lstStyle>
            <a:lvl1pPr algn="r">
              <a:defRPr sz="1200"/>
            </a:lvl1pPr>
          </a:lstStyle>
          <a:p>
            <a:pPr>
              <a:defRPr/>
            </a:pPr>
            <a:fld id="{EC685B29-0413-426C-8FC0-9FFF12E6AC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57772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5700"/>
          </a:xfrm>
          <a:prstGeom prst="rect">
            <a:avLst/>
          </a:prstGeom>
        </p:spPr>
        <p:txBody>
          <a:bodyPr vert="horz" lIns="88514" tIns="44257" rIns="88514" bIns="44257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1"/>
            <a:ext cx="2946400" cy="495700"/>
          </a:xfrm>
          <a:prstGeom prst="rect">
            <a:avLst/>
          </a:prstGeom>
        </p:spPr>
        <p:txBody>
          <a:bodyPr vert="horz" lIns="88514" tIns="44257" rIns="88514" bIns="44257" rtlCol="0"/>
          <a:lstStyle>
            <a:lvl1pPr algn="r">
              <a:defRPr sz="1200"/>
            </a:lvl1pPr>
          </a:lstStyle>
          <a:p>
            <a:pPr>
              <a:defRPr/>
            </a:pPr>
            <a:fld id="{D1817873-31C0-4ADE-A7AE-1AA2AA7DC559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514" tIns="44257" rIns="88514" bIns="44257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3890"/>
            <a:ext cx="5438775" cy="4467619"/>
          </a:xfrm>
          <a:prstGeom prst="rect">
            <a:avLst/>
          </a:prstGeom>
        </p:spPr>
        <p:txBody>
          <a:bodyPr vert="horz" lIns="88514" tIns="44257" rIns="88514" bIns="44257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360"/>
            <a:ext cx="2946400" cy="495700"/>
          </a:xfrm>
          <a:prstGeom prst="rect">
            <a:avLst/>
          </a:prstGeom>
        </p:spPr>
        <p:txBody>
          <a:bodyPr vert="horz" lIns="88514" tIns="44257" rIns="88514" bIns="44257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9360"/>
            <a:ext cx="2946400" cy="495700"/>
          </a:xfrm>
          <a:prstGeom prst="rect">
            <a:avLst/>
          </a:prstGeom>
        </p:spPr>
        <p:txBody>
          <a:bodyPr vert="horz" lIns="88514" tIns="44257" rIns="88514" bIns="44257" rtlCol="0" anchor="b"/>
          <a:lstStyle>
            <a:lvl1pPr algn="r">
              <a:defRPr sz="1200"/>
            </a:lvl1pPr>
          </a:lstStyle>
          <a:p>
            <a:pPr>
              <a:defRPr/>
            </a:pPr>
            <a:fld id="{E2B9DB8A-5595-42A3-BE5C-60F953DABC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86749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1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583060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2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041133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3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5813059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4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929219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5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3322947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6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0458190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7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6279389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8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3032186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9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88104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10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2928404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11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1164656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12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30260522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13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2181533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04FF3E-34BF-469B-9463-AEC219F1C1F6}" type="slidenum">
              <a:rPr lang="cs-CZ" smtClean="0"/>
              <a:pPr/>
              <a:t>14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1707299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Zaoblený obdélník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7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1780E1-BDDB-4C07-BB64-7F7726D0E20E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5C813D-CBE1-465C-91E3-E824E0709C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1845B-8D69-4742-91DF-1B4AF36BD437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5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30F0A-94D1-489A-8FB9-D340F153EA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Zaoblený obdélník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5BA7395-131A-4589-9843-B47E3C4B2F49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B5891E-4989-47AC-8093-D01FB240B9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F9D26-3D2C-4C33-99F6-DCA5851707E7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6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FAE16-EDC5-4C6D-908B-5B3617C286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86084-4666-440E-B46C-DD8D955642FF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8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4574E-B806-4873-877A-4FD2F1A599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D58F0-83F9-43D4-BE5D-EBC5E28DA724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4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48ADD-FC53-41C4-8D0A-B02E4367D7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65CD2B7-16F2-4D82-883E-4448B4B84676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D29B4F-43D6-4E15-82E7-5390C9C407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CCCEA-5F9F-4965-8212-9871D29253B7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6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4204BC-FEB9-41D6-8A68-5FE9680933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Obdélník s jedním zakulaceným rohem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25D0633-7EF9-4E5F-86C1-8D6B9875750F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D784FE-05B2-4D81-B4FF-69A0656C3B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3AEE2-4529-4BB4-A8FC-9DAFFE42F9DC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5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62E8F-FC9A-46C1-A13F-35BA591A39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DE74D-5B90-42ED-8EBA-02258D0C6DBA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5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D86F9-CF5F-48A6-9F69-0C83D2BEDA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055" name="Zástupný symbol pro text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6585A4BA-AD3B-4972-9235-2A9291D6AE09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75760DCD-88DE-476E-8234-8CB320D2B0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1" r:id="rId2"/>
    <p:sldLayoutId id="2147483869" r:id="rId3"/>
    <p:sldLayoutId id="2147483862" r:id="rId4"/>
    <p:sldLayoutId id="2147483863" r:id="rId5"/>
    <p:sldLayoutId id="2147483864" r:id="rId6"/>
    <p:sldLayoutId id="2147483870" r:id="rId7"/>
    <p:sldLayoutId id="2147483865" r:id="rId8"/>
    <p:sldLayoutId id="2147483871" r:id="rId9"/>
    <p:sldLayoutId id="2147483866" r:id="rId10"/>
    <p:sldLayoutId id="214748386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729124"/>
            <a:ext cx="8329850" cy="2971858"/>
          </a:xfrm>
          <a:prstGeom prst="rect">
            <a:avLst/>
          </a:prstGeom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7000" contras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48829"/>
            <a:ext cx="3076538" cy="2239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509" y="3948829"/>
            <a:ext cx="3343433" cy="221647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401509" y="432807"/>
            <a:ext cx="3323877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Městská knihovna a městský archív                                    		    </a:t>
            </a:r>
            <a:r>
              <a:rPr lang="cs-CZ" sz="1400" b="1" i="1" dirty="0" smtClean="0">
                <a:solidFill>
                  <a:srgbClr val="FF0000"/>
                </a:solidFill>
              </a:rPr>
              <a:t>2009 – 2010 </a:t>
            </a:r>
            <a:endParaRPr lang="cs-CZ" sz="1400" b="1" i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01509" y="3684433"/>
            <a:ext cx="3323877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Spolkový dům                    </a:t>
            </a:r>
            <a:r>
              <a:rPr lang="cs-CZ" sz="1400" b="1" i="1" dirty="0" smtClean="0">
                <a:solidFill>
                  <a:srgbClr val="FF0000"/>
                </a:solidFill>
              </a:rPr>
              <a:t>2016 - 2018</a:t>
            </a:r>
            <a:endParaRPr lang="cs-CZ" sz="1400" b="1" i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5536" y="3704950"/>
            <a:ext cx="3081747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Zdravotní středisko      </a:t>
            </a:r>
            <a:r>
              <a:rPr lang="cs-CZ" sz="1400" b="1" i="1" dirty="0" smtClean="0">
                <a:solidFill>
                  <a:srgbClr val="FF0000"/>
                </a:solidFill>
              </a:rPr>
              <a:t>2015 - 2016</a:t>
            </a:r>
            <a:endParaRPr lang="cs-CZ" sz="1400" b="1" i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421347"/>
            <a:ext cx="3076538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Odstranění nedostavěného „kulturního domu“       </a:t>
            </a:r>
            <a:r>
              <a:rPr lang="cs-CZ" sz="1400" b="1" i="1" dirty="0" smtClean="0">
                <a:solidFill>
                  <a:srgbClr val="FF0000"/>
                </a:solidFill>
              </a:rPr>
              <a:t>2016 - 2017</a:t>
            </a:r>
            <a:endParaRPr lang="cs-CZ" sz="14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3379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39552" y="1001052"/>
            <a:ext cx="7992888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hangingPunct="0"/>
            <a:r>
              <a:rPr lang="cs-CZ" alt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2009 </a:t>
            </a:r>
            <a:r>
              <a:rPr lang="cs-CZ" alt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– 2010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Vybudování zázemí pro ZUŠ v areálu ZŠ, vybudování zázemí pro knihovnu a městský archív v budově bývalé národní školy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390519"/>
            <a:ext cx="2203211" cy="165240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141" y="2015059"/>
            <a:ext cx="2808312" cy="210623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933056"/>
            <a:ext cx="3177540" cy="163220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044115"/>
            <a:ext cx="2522846" cy="1677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842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8290" y="340147"/>
            <a:ext cx="8353052" cy="9325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2013 – 2014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ompletní projektová příprava na vybudování zázemí pro kulturní a spolkový život ve městě v budově bývalého kina – vydáno stavební povolení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 eaLnBrk="0" hangingPunct="0"/>
            <a:r>
              <a:rPr lang="cs-CZ" alt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2016 </a:t>
            </a:r>
            <a:r>
              <a:rPr lang="cs-CZ" altLang="cs-CZ" sz="2400" b="1" dirty="0">
                <a:latin typeface="Arial" panose="020B0604020202020204" pitchFamily="34" charset="0"/>
                <a:cs typeface="Arial" panose="020B0604020202020204" pitchFamily="34" charset="0"/>
              </a:rPr>
              <a:t>– 2018</a:t>
            </a:r>
          </a:p>
          <a:p>
            <a:pPr lvl="0" algn="just" eaLnBrk="0" hangingPunct="0"/>
            <a:r>
              <a:rPr lang="cs-CZ" altLang="cs-CZ" dirty="0">
                <a:latin typeface="Arial" panose="020B0604020202020204" pitchFamily="34" charset="0"/>
                <a:cs typeface="Arial" panose="020B0604020202020204" pitchFamily="34" charset="0"/>
              </a:rPr>
              <a:t>Vybudování Spolkového domu (podmíněno dotací z EU)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726557" y="-743964"/>
            <a:ext cx="3505200" cy="802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77807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585681" y="836712"/>
            <a:ext cx="4632449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Rekonstrukce bývalého zdravotního střediska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Plánované využití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NP - přízemí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Rychlá záchranná služba</a:t>
            </a: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LK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Ordinace lékaře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altLang="cs-C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NP s výtahem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alt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 ordinace lékařů 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altLang="cs-CZ" sz="2000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altLang="cs-CZ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ehabilitace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760" y="1772816"/>
            <a:ext cx="4142773" cy="301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253484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39893" y="378232"/>
            <a:ext cx="7416824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2016 - 2017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Revitalizace ulice Kostelní, odstranění nedostavěného KD, úprava komunikace, nová parkovací místa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893" y="1340768"/>
            <a:ext cx="7772353" cy="437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799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574" y="1052736"/>
            <a:ext cx="7656852" cy="4306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799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85" y="1124744"/>
            <a:ext cx="7607829" cy="4279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8264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18" y="1196752"/>
            <a:ext cx="7516327" cy="422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3484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28" y="1014155"/>
            <a:ext cx="7668344" cy="431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3484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22" y="980728"/>
            <a:ext cx="7772355" cy="437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7811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836712"/>
            <a:ext cx="7702975" cy="481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5719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79388" y="333375"/>
            <a:ext cx="8785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92" y="571946"/>
            <a:ext cx="8259385" cy="516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8020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755576" y="940079"/>
            <a:ext cx="7632848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POZITIVA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cs-CZ" alt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Rekonstrukce a využití 3 historických budov v centru města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lang="cs-CZ" altLang="cs-CZ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lang="cs-CZ" alt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Revitalizace centra městské památkové zóny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 </a:t>
            </a:r>
            <a:r>
              <a:rPr lang="cs-CZ" alt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Řešení neúnosné dopravní situace v ulici Kostelní 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cs-CZ" alt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vytvoření 17 nových parkovacích míst pod ulicí Kostelní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cs-CZ" altLang="cs-CZ" sz="16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alt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ymezení bezpečné zóny pro chodce před mateřskou školou</a:t>
            </a:r>
          </a:p>
          <a:p>
            <a:pPr marL="342900" indent="-342900" algn="just" eaLnBrk="0" hangingPunct="0">
              <a:buFontTx/>
              <a:buChar char="-"/>
            </a:pPr>
            <a:r>
              <a:rPr lang="cs-CZ" altLang="cs-CZ" sz="1600" dirty="0">
                <a:latin typeface="Arial" panose="020B0604020202020204" pitchFamily="34" charset="0"/>
                <a:cs typeface="Arial" panose="020B0604020202020204" pitchFamily="34" charset="0"/>
              </a:rPr>
              <a:t>předpoklad jednosměrné dopravy, vyjíždění </a:t>
            </a:r>
            <a:r>
              <a:rPr lang="cs-CZ" alt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z ul. Kostelní mimo </a:t>
            </a:r>
            <a:r>
              <a:rPr lang="cs-CZ" altLang="cs-CZ" sz="1600" dirty="0">
                <a:latin typeface="Arial" panose="020B0604020202020204" pitchFamily="34" charset="0"/>
                <a:cs typeface="Arial" panose="020B0604020202020204" pitchFamily="34" charset="0"/>
              </a:rPr>
              <a:t>náměstí</a:t>
            </a: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lang="cs-CZ" altLang="cs-CZ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navrácení propojení ul. Kostelní a ul. 17. listopadu schodištěm pro pěší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cs-CZ" altLang="cs-CZ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altLang="cs-CZ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cs-CZ" alt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. Ekonomicky udržitelné řešení pro město</a:t>
            </a: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13429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815430" y="661338"/>
            <a:ext cx="7632848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cs-CZ" altLang="cs-C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04664"/>
            <a:ext cx="5472608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46822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4692</TotalTime>
  <Words>219</Words>
  <Application>Microsoft Office PowerPoint</Application>
  <PresentationFormat>Předvádění na obrazovce (4:3)</PresentationFormat>
  <Paragraphs>82</Paragraphs>
  <Slides>14</Slides>
  <Notes>14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Calibri</vt:lpstr>
      <vt:lpstr>Verdana</vt:lpstr>
      <vt:lpstr>Wingdings 2</vt:lpstr>
      <vt:lpstr>Aspekt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ája</dc:creator>
  <cp:lastModifiedBy>Jiří Miler</cp:lastModifiedBy>
  <cp:revision>402</cp:revision>
  <cp:lastPrinted>2015-09-15T13:00:42Z</cp:lastPrinted>
  <dcterms:created xsi:type="dcterms:W3CDTF">2007-09-25T13:49:09Z</dcterms:created>
  <dcterms:modified xsi:type="dcterms:W3CDTF">2021-02-10T13:41:40Z</dcterms:modified>
</cp:coreProperties>
</file>